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1" r:id="rId9"/>
    <p:sldId id="263" r:id="rId10"/>
    <p:sldId id="289" r:id="rId11"/>
    <p:sldId id="295" r:id="rId12"/>
    <p:sldId id="296" r:id="rId13"/>
    <p:sldId id="292" r:id="rId14"/>
    <p:sldId id="293" r:id="rId15"/>
    <p:sldId id="294" r:id="rId16"/>
    <p:sldId id="288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98" r:id="rId41"/>
    <p:sldId id="299" r:id="rId42"/>
    <p:sldId id="300" r:id="rId43"/>
    <p:sldId id="297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599B1-E517-48D4-A4A7-2A4CB38BF03E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F6056-615A-4C12-A269-EC5B60E7E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91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8053E9-1E84-4347-B9D4-DBD4F185C456}" type="slidenum">
              <a:rPr lang="ru-RU" altLang="ru-RU"/>
              <a:pPr eaLnBrk="1" hangingPunct="1"/>
              <a:t>8</a:t>
            </a:fld>
            <a:endParaRPr lang="ru-RU" altLang="ru-R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90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30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271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04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321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10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88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43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8053E9-1E84-4347-B9D4-DBD4F185C456}" type="slidenum">
              <a:rPr lang="ru-RU" altLang="ru-RU"/>
              <a:pPr eaLnBrk="1" hangingPunct="1"/>
              <a:t>11</a:t>
            </a:fld>
            <a:endParaRPr lang="ru-RU" altLang="ru-R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9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75C2D5-899E-4EE0-891B-B99EFDAA6DC1}" type="slidenum">
              <a:rPr lang="ru-RU" altLang="ru-RU"/>
              <a:pPr eaLnBrk="1" hangingPunct="1"/>
              <a:t>12</a:t>
            </a:fld>
            <a:endParaRPr lang="ru-RU" altLang="ru-RU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0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8053E9-1E84-4347-B9D4-DBD4F185C456}" type="slidenum">
              <a:rPr lang="ru-RU" altLang="ru-RU"/>
              <a:pPr eaLnBrk="1" hangingPunct="1"/>
              <a:t>13</a:t>
            </a:fld>
            <a:endParaRPr lang="ru-RU" altLang="ru-R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7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8053E9-1E84-4347-B9D4-DBD4F185C456}" type="slidenum">
              <a:rPr lang="ru-RU" altLang="ru-RU"/>
              <a:pPr eaLnBrk="1" hangingPunct="1"/>
              <a:t>14</a:t>
            </a:fld>
            <a:endParaRPr lang="ru-RU" altLang="ru-R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4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8053E9-1E84-4347-B9D4-DBD4F185C456}" type="slidenum">
              <a:rPr lang="ru-RU" altLang="ru-RU"/>
              <a:pPr eaLnBrk="1" hangingPunct="1"/>
              <a:t>15</a:t>
            </a:fld>
            <a:endParaRPr lang="ru-RU" altLang="ru-R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8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45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72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89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36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80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153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D33D8-6B0F-4589-A9F9-0DF567202B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32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6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92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16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24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5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82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77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75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564C-7468-4304-95C0-44BABEC99AAF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48ADC-C9AC-4821-95E7-6EEB913F31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81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3832" y="2782528"/>
            <a:ext cx="9144000" cy="1297705"/>
          </a:xfrm>
        </p:spPr>
        <p:txBody>
          <a:bodyPr/>
          <a:lstStyle/>
          <a:p>
            <a:r>
              <a:rPr lang="ru-RU" b="1" dirty="0" smtClean="0"/>
              <a:t>Корень – Цветок - Плод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341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14168" y="2448232"/>
            <a:ext cx="9144000" cy="1260110"/>
          </a:xfrm>
        </p:spPr>
        <p:txBody>
          <a:bodyPr>
            <a:noAutofit/>
          </a:bodyPr>
          <a:lstStyle/>
          <a:p>
            <a:r>
              <a:rPr lang="ru-RU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ru-RU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ru-RU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Какие бывают корни?</a:t>
            </a:r>
            <a:endParaRPr lang="ru-RU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2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839416" y="2531176"/>
            <a:ext cx="6048375" cy="1569660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Главный корень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Придаточные корни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Боковые корни</a:t>
            </a:r>
          </a:p>
        </p:txBody>
      </p:sp>
      <p:pic>
        <p:nvPicPr>
          <p:cNvPr id="122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742" y="1232242"/>
            <a:ext cx="3312342" cy="56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1992313" y="476251"/>
            <a:ext cx="82296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Виды корней</a:t>
            </a:r>
          </a:p>
        </p:txBody>
      </p:sp>
    </p:spTree>
    <p:extLst>
      <p:ext uri="{BB962C8B-B14F-4D97-AF65-F5344CB8AC3E}">
        <p14:creationId xmlns:p14="http://schemas.microsoft.com/office/powerpoint/2010/main" val="29865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6632"/>
            <a:ext cx="8229600" cy="85320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ru-RU" altLang="ru-RU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Корневая </a:t>
            </a:r>
            <a:r>
              <a:rPr lang="ru-RU" altLang="ru-RU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система</a:t>
            </a:r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911424" y="1051654"/>
            <a:ext cx="28797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3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Стержневая</a:t>
            </a:r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8400256" y="969839"/>
            <a:ext cx="30972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3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Мочковатая</a:t>
            </a:r>
            <a:r>
              <a:rPr lang="ru-RU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</a:p>
        </p:txBody>
      </p:sp>
      <p:pic>
        <p:nvPicPr>
          <p:cNvPr id="3074" name="Picture 2" descr="Картинки по запросу root system pla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0" b="12743"/>
          <a:stretch/>
        </p:blipFill>
        <p:spPr bwMode="auto">
          <a:xfrm>
            <a:off x="1271464" y="1795464"/>
            <a:ext cx="9626278" cy="47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1992313" y="476251"/>
            <a:ext cx="82296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Геотропизм (+)</a:t>
            </a:r>
            <a:endParaRPr lang="ru-RU" altLang="ru-RU" sz="4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File:Gravitropism in Root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132856"/>
            <a:ext cx="10266837" cy="46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 rot="5400000">
            <a:off x="-151887" y="3392612"/>
            <a:ext cx="3600400" cy="64884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Hydrotropi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14" y="0"/>
            <a:ext cx="6629747" cy="68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1992313" y="476251"/>
            <a:ext cx="82296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Гидротропизм (+)</a:t>
            </a:r>
            <a:endParaRPr lang="ru-RU" altLang="ru-RU" sz="4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2176769" y="116632"/>
            <a:ext cx="82296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Фототропизм (-)</a:t>
            </a:r>
            <a:endParaRPr lang="ru-RU" altLang="ru-RU" sz="4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764704"/>
            <a:ext cx="11336354" cy="59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7193" y="2469228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Внутреннее строение корня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656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yslide.ru/documents_7/b16fc0b4a56ee03b0b4e9e8584b3611b/img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02" y="-147049"/>
            <a:ext cx="9340065" cy="70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f2.ppt-online.org/files2/slide/g/GmTkdHbyEShOMN4fq7vU9uilIXPge0RrQ5xB8j2oz/slide-8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65" y="259637"/>
            <a:ext cx="8425126" cy="631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7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95472" y="1214423"/>
            <a:ext cx="7886728" cy="2386028"/>
          </a:xfrm>
        </p:spPr>
        <p:txBody>
          <a:bodyPr>
            <a:noAutofit/>
          </a:bodyPr>
          <a:lstStyle/>
          <a:p>
            <a:r>
              <a:rPr lang="ru-RU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Метаморфозы</a:t>
            </a:r>
            <a:br>
              <a:rPr lang="ru-RU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sz="4800" b="1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видоизменения</a:t>
            </a:r>
            <a:r>
              <a:rPr lang="ru-RU" sz="4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ru-RU" sz="48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ru-RU" sz="48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48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корней </a:t>
            </a:r>
            <a:endParaRPr lang="ru-RU" sz="4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6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063552" y="1700808"/>
            <a:ext cx="8229600" cy="12961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8800" b="1" dirty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Зоны корня</a:t>
            </a:r>
            <a:endParaRPr lang="en-US" sz="8800" b="1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7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59497" y="476672"/>
            <a:ext cx="8929717" cy="692696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Микориза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169368"/>
            <a:ext cx="4493080" cy="56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620688"/>
            <a:ext cx="9144000" cy="10801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Симбиоз корней высших растений и мицелия грибов;</a:t>
            </a:r>
          </a:p>
          <a:p>
            <a:pPr algn="ctr">
              <a:lnSpc>
                <a:spcPct val="90000"/>
              </a:lnSpc>
            </a:pP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060848"/>
            <a:ext cx="76200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70" y="548680"/>
            <a:ext cx="6393227" cy="479492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3143672" y="6093297"/>
            <a:ext cx="6131024" cy="3600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i="1" dirty="0"/>
              <a:t>Гифы грибов на корне пшеницы</a:t>
            </a:r>
          </a:p>
        </p:txBody>
      </p:sp>
    </p:spTree>
    <p:extLst>
      <p:ext uri="{BB962C8B-B14F-4D97-AF65-F5344CB8AC3E}">
        <p14:creationId xmlns:p14="http://schemas.microsoft.com/office/powerpoint/2010/main" val="30203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59497" y="476672"/>
            <a:ext cx="8929717" cy="692696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Корнеплод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169" name="Picture 25" descr="морков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8" y="1628775"/>
            <a:ext cx="571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0" name="Picture 26" descr="редис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113" y="1916114"/>
            <a:ext cx="57848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1" name="Picture 27" descr="редьк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557339"/>
            <a:ext cx="3411538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2" name="Picture 28" descr="репа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1773238"/>
            <a:ext cx="5456238" cy="458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3" name="Picture 29" descr="свёкла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3339" y="1484313"/>
            <a:ext cx="3894137" cy="519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9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3" name="Picture 29" descr="свёкл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5558" y="764704"/>
            <a:ext cx="3318073" cy="442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620688"/>
            <a:ext cx="6372200" cy="252028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Накапливает </a:t>
            </a: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большой запас органических </a:t>
            </a: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веществ (крахмал, глюкоза); 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Примеры: морковь, свёкла, редька, </a:t>
            </a: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редис.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2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6456040" y="4653136"/>
            <a:ext cx="3960440" cy="10801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ru-RU" i="1" dirty="0" smtClean="0"/>
              <a:t>Корнеплоды женьшеня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88" y="188640"/>
            <a:ext cx="5154149" cy="38656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5492" t="8236" r="3889" b="6319"/>
          <a:stretch/>
        </p:blipFill>
        <p:spPr>
          <a:xfrm>
            <a:off x="1703512" y="332657"/>
            <a:ext cx="4752528" cy="59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59497" y="476672"/>
            <a:ext cx="8929717" cy="692696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Корневые клубни 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204015"/>
            <a:ext cx="4712568" cy="52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847528" y="0"/>
            <a:ext cx="8712968" cy="172819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Запас </a:t>
            </a: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органических </a:t>
            </a: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веществ </a:t>
            </a:r>
            <a:b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(крахмал, глюкоза); 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Примеры: </a:t>
            </a: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батат, спаржа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655281" y="2132856"/>
            <a:ext cx="5097462" cy="4489450"/>
            <a:chOff x="249" y="890"/>
            <a:chExt cx="3211" cy="2828"/>
          </a:xfrm>
        </p:grpSpPr>
        <p:pic>
          <p:nvPicPr>
            <p:cNvPr id="5" name="Picture 11" descr="клубни георгина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" y="890"/>
              <a:ext cx="3211" cy="2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1383" y="3430"/>
              <a:ext cx="86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400">
                  <a:latin typeface="Calibri" pitchFamily="34" charset="0"/>
                </a:rPr>
                <a:t>Георгина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38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212185" y="3919929"/>
            <a:ext cx="4104456" cy="134076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Втягивание клубнелуковицы в грунт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826" y="620688"/>
            <a:ext cx="4471174" cy="6264696"/>
          </a:xfrm>
          <a:prstGeom prst="rect">
            <a:avLst/>
          </a:prstGeom>
        </p:spPr>
      </p:pic>
      <p:sp>
        <p:nvSpPr>
          <p:cNvPr id="4" name="Rectangle 9"/>
          <p:cNvSpPr txBox="1">
            <a:spLocks noChangeArrowheads="1"/>
          </p:cNvSpPr>
          <p:nvPr/>
        </p:nvSpPr>
        <p:spPr>
          <a:xfrm>
            <a:off x="1343188" y="938787"/>
            <a:ext cx="4094051" cy="1529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4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Втягивающиеся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ru-RU" sz="44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корни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8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559497" y="476672"/>
            <a:ext cx="8929717" cy="69269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Дыхательные корни </a:t>
            </a:r>
            <a:b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ru-RU" sz="4400" b="1" u="sng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пневматофоры</a:t>
            </a: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6" descr="дыхательны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5640" y="1916833"/>
            <a:ext cx="6889750" cy="45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05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992" y="1421752"/>
            <a:ext cx="4572000" cy="75965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1. Корневой чехлик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0" y="2780929"/>
            <a:ext cx="4427984" cy="14401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Защитная структура, расположенная на кончике корня</a:t>
            </a:r>
          </a:p>
        </p:txBody>
      </p:sp>
      <p:pic>
        <p:nvPicPr>
          <p:cNvPr id="1026" name="Picture 2" descr="Картинки по запросу anatomy of plant ro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4"/>
          <a:stretch/>
        </p:blipFill>
        <p:spPr bwMode="auto">
          <a:xfrm>
            <a:off x="6402908" y="27384"/>
            <a:ext cx="4229597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616280" y="6381328"/>
            <a:ext cx="936104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6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Дыхательные корни №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51" y="404814"/>
            <a:ext cx="4270375" cy="445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 descr="Дыхательные корни №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5680" y="692697"/>
            <a:ext cx="7226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/>
          <p:cNvSpPr txBox="1">
            <a:spLocks noChangeArrowheads="1"/>
          </p:cNvSpPr>
          <p:nvPr/>
        </p:nvSpPr>
        <p:spPr>
          <a:xfrm>
            <a:off x="1524000" y="5616624"/>
            <a:ext cx="9144000" cy="1196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 — газообмен;</a:t>
            </a:r>
          </a:p>
          <a:p>
            <a:pPr algn="ctr">
              <a:lnSpc>
                <a:spcPct val="90000"/>
              </a:lnSpc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Геотропизм (-);</a:t>
            </a:r>
          </a:p>
          <a:p>
            <a:pPr algn="ctr">
              <a:lnSpc>
                <a:spcPct val="90000"/>
              </a:lnSpc>
            </a:pP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4450"/>
            <a:ext cx="8229600" cy="1143000"/>
          </a:xfrm>
        </p:spPr>
        <p:txBody>
          <a:bodyPr/>
          <a:lstStyle/>
          <a:p>
            <a:pPr eaLnBrk="1" hangingPunct="1"/>
            <a:r>
              <a:rPr lang="ru-RU" sz="2800" dirty="0">
                <a:latin typeface="Calibri" pitchFamily="34" charset="0"/>
              </a:rPr>
              <a:t>Мангры. Прилив и отлив</a:t>
            </a:r>
          </a:p>
        </p:txBody>
      </p:sp>
      <p:pic>
        <p:nvPicPr>
          <p:cNvPr id="52232" name="Picture 8" descr="Мангры во время прилива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1088" y="1268413"/>
            <a:ext cx="7491412" cy="4900612"/>
          </a:xfrm>
          <a:noFill/>
        </p:spPr>
      </p:pic>
      <p:pic>
        <p:nvPicPr>
          <p:cNvPr id="52233" name="Picture 9" descr="Мангры во время отлив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9" y="1125538"/>
            <a:ext cx="7058025" cy="529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767129" y="0"/>
            <a:ext cx="8929717" cy="50405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36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Ходульные</a:t>
            </a: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ru-RU" sz="36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корни</a:t>
            </a:r>
            <a:r>
              <a:rPr lang="ru-RU" sz="44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ru-RU" sz="2400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28" y="836712"/>
            <a:ext cx="8591838" cy="57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Ходульные корни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47850" y="188641"/>
            <a:ext cx="6654800" cy="4525963"/>
          </a:xfrm>
          <a:noFill/>
        </p:spPr>
      </p:pic>
      <p:pic>
        <p:nvPicPr>
          <p:cNvPr id="19460" name="Picture 5" descr="панданус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9696" y="548681"/>
            <a:ext cx="7272338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599008" y="4962009"/>
            <a:ext cx="112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Панданус</a:t>
            </a:r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1668016" y="6237312"/>
            <a:ext cx="88204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 — опора для стволов и ветвей;</a:t>
            </a:r>
          </a:p>
        </p:txBody>
      </p:sp>
    </p:spTree>
    <p:extLst>
      <p:ext uri="{BB962C8B-B14F-4D97-AF65-F5344CB8AC3E}">
        <p14:creationId xmlns:p14="http://schemas.microsoft.com/office/powerpoint/2010/main" val="19168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4" name="Picture 16" descr="баньян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8" y="549275"/>
            <a:ext cx="42862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5" name="Picture 17" descr="баньян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692150"/>
            <a:ext cx="76200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6" name="Picture 18" descr="баньян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9289" y="476251"/>
            <a:ext cx="7204075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7" name="Picture 19" descr="баньян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9150" y="1268414"/>
            <a:ext cx="708025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8" name="Picture 20" descr="баньян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51" y="260350"/>
            <a:ext cx="7224713" cy="541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9" name="Picture 21" descr="баньян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25651" y="832468"/>
            <a:ext cx="76295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16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504" y="1119870"/>
            <a:ext cx="8930890" cy="8689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ru-RU" sz="32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 – поглощение воды в своеобразных условиях.</a:t>
            </a:r>
          </a:p>
        </p:txBody>
      </p:sp>
      <p:pic>
        <p:nvPicPr>
          <p:cNvPr id="13316" name="Picture 11" descr="Монстера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528" y="2332038"/>
            <a:ext cx="3394472" cy="4525963"/>
          </a:xfrm>
          <a:noFill/>
        </p:spPr>
      </p:pic>
      <p:pic>
        <p:nvPicPr>
          <p:cNvPr id="13315" name="Picture 10" descr="воздушны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29" y="2576378"/>
            <a:ext cx="4343403" cy="244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12" descr="воздушные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4035" y="3357562"/>
            <a:ext cx="4476749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3741876" y="1"/>
            <a:ext cx="4343433" cy="590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ru-RU" sz="36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Воздушные корни</a:t>
            </a:r>
          </a:p>
        </p:txBody>
      </p:sp>
    </p:spTree>
    <p:extLst>
      <p:ext uri="{BB962C8B-B14F-4D97-AF65-F5344CB8AC3E}">
        <p14:creationId xmlns:p14="http://schemas.microsoft.com/office/powerpoint/2010/main" val="5364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душите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552" y="836712"/>
            <a:ext cx="3638208" cy="582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5" descr="душитель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0057" y="980729"/>
            <a:ext cx="3894623" cy="582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719737" y="0"/>
            <a:ext cx="434343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ru-RU" sz="3600" i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Корни-душители</a:t>
            </a:r>
          </a:p>
        </p:txBody>
      </p:sp>
    </p:spTree>
    <p:extLst>
      <p:ext uri="{BB962C8B-B14F-4D97-AF65-F5344CB8AC3E}">
        <p14:creationId xmlns:p14="http://schemas.microsoft.com/office/powerpoint/2010/main" val="13673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1" name="Picture 5" descr="досковидны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1" y="549276"/>
            <a:ext cx="4156075" cy="554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6" descr="досковидные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1450" y="549276"/>
            <a:ext cx="75628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7" descr="досковидные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7850" y="620714"/>
            <a:ext cx="75628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8" descr="досковидные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9651" y="692150"/>
            <a:ext cx="8035925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207569" y="1"/>
            <a:ext cx="8108007" cy="506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ru-RU" sz="3600" i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Досковидные</a:t>
            </a:r>
            <a:r>
              <a:rPr lang="ru-RU" sz="3600" i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корни</a:t>
            </a:r>
          </a:p>
        </p:txBody>
      </p:sp>
    </p:spTree>
    <p:extLst>
      <p:ext uri="{BB962C8B-B14F-4D97-AF65-F5344CB8AC3E}">
        <p14:creationId xmlns:p14="http://schemas.microsoft.com/office/powerpoint/2010/main" val="43549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5486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</a:pPr>
            <a:r>
              <a:rPr lang="ru-RU" sz="3600" i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Корни-присоски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74826" y="1341439"/>
            <a:ext cx="6061075" cy="5051425"/>
            <a:chOff x="158" y="845"/>
            <a:chExt cx="3818" cy="3182"/>
          </a:xfrm>
        </p:grpSpPr>
        <p:pic>
          <p:nvPicPr>
            <p:cNvPr id="25607" name="Picture 4" descr="Заразиха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8" y="845"/>
              <a:ext cx="3086" cy="2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8" name="Picture 5" descr="Заразиха на корне подсолнечника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7" y="1071"/>
              <a:ext cx="2049" cy="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09" name="Text Box 6"/>
            <p:cNvSpPr txBox="1">
              <a:spLocks noChangeArrowheads="1"/>
            </p:cNvSpPr>
            <p:nvPr/>
          </p:nvSpPr>
          <p:spPr bwMode="auto">
            <a:xfrm>
              <a:off x="622" y="3449"/>
              <a:ext cx="8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400" dirty="0">
                  <a:latin typeface="Calibri" pitchFamily="34" charset="0"/>
                </a:rPr>
                <a:t>Заразиха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008438" y="1484314"/>
            <a:ext cx="6216650" cy="5094287"/>
            <a:chOff x="1565" y="935"/>
            <a:chExt cx="3916" cy="3209"/>
          </a:xfrm>
        </p:grpSpPr>
        <p:pic>
          <p:nvPicPr>
            <p:cNvPr id="25605" name="Picture 8" descr="Петров крест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65" y="935"/>
              <a:ext cx="3916" cy="3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06" name="Text Box 9"/>
            <p:cNvSpPr txBox="1">
              <a:spLocks noChangeArrowheads="1"/>
            </p:cNvSpPr>
            <p:nvPr/>
          </p:nvSpPr>
          <p:spPr bwMode="auto">
            <a:xfrm>
              <a:off x="2504" y="1090"/>
              <a:ext cx="11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Calibri" pitchFamily="34" charset="0"/>
                </a:rPr>
                <a:t>Петров крест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6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85728"/>
            <a:ext cx="9144000" cy="4789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</a:pPr>
            <a:r>
              <a:rPr lang="ru-RU" sz="3600" i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Корни-прищепки</a:t>
            </a:r>
          </a:p>
        </p:txBody>
      </p:sp>
      <p:pic>
        <p:nvPicPr>
          <p:cNvPr id="12292" name="Picture 11" descr="плющ на здан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9937" y="1880828"/>
            <a:ext cx="4807745" cy="360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7313" r="9066"/>
          <a:stretch/>
        </p:blipFill>
        <p:spPr>
          <a:xfrm>
            <a:off x="1919536" y="1065932"/>
            <a:ext cx="3191010" cy="52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7707" y="1695475"/>
            <a:ext cx="4595418" cy="548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2. Зона деления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54872" y="2820828"/>
            <a:ext cx="4181088" cy="216024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Образовательная ткань;</a:t>
            </a:r>
          </a:p>
          <a:p>
            <a:pPr marL="0" indent="0" algn="ctr">
              <a:buNone/>
            </a:pPr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Функция: образование новых клеток</a:t>
            </a:r>
          </a:p>
        </p:txBody>
      </p:sp>
      <p:pic>
        <p:nvPicPr>
          <p:cNvPr id="6" name="Picture 2" descr="Картинки по запросу anatomy of plant ro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4"/>
          <a:stretch/>
        </p:blipFill>
        <p:spPr bwMode="auto">
          <a:xfrm>
            <a:off x="6402908" y="27384"/>
            <a:ext cx="4229597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832304" y="6286759"/>
            <a:ext cx="57606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1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453412"/>
            <a:ext cx="9144000" cy="2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b="1" dirty="0" smtClean="0"/>
              <a:t>Покрытосеменные</a:t>
            </a:r>
            <a:br>
              <a:rPr lang="ru-RU" b="1" dirty="0" smtClean="0"/>
            </a:br>
            <a:r>
              <a:rPr lang="ru-RU" b="1" dirty="0" smtClean="0"/>
              <a:t>(цветковые)</a:t>
            </a:r>
            <a:br>
              <a:rPr lang="ru-RU" b="1" dirty="0" smtClean="0"/>
            </a:br>
            <a:r>
              <a:rPr lang="ru-RU" b="1" dirty="0" smtClean="0"/>
              <a:t> </a:t>
            </a:r>
            <a:r>
              <a:rPr lang="ru-RU" b="1" dirty="0"/>
              <a:t>растения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9838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5162550" y="3268316"/>
            <a:ext cx="5943600" cy="6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ttrocento Sans"/>
              <a:buNone/>
            </a:pPr>
            <a:r>
              <a:rPr lang="ru-RU" sz="3500" b="1" u="sng">
                <a:latin typeface="Quattrocento Sans"/>
                <a:ea typeface="Quattrocento Sans"/>
                <a:cs typeface="Quattrocento Sans"/>
                <a:sym typeface="Quattrocento Sans"/>
              </a:rPr>
              <a:t>Ок. 300 000 видов;</a:t>
            </a:r>
            <a:endParaRPr sz="3500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28575"/>
            <a:ext cx="5295900" cy="688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518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87778" y="274637"/>
            <a:ext cx="11862707" cy="111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600" b="1" i="1" u="sng"/>
              <a:t/>
            </a:r>
            <a:br>
              <a:rPr lang="ru-RU" sz="3600" b="1" i="1" u="sng"/>
            </a:br>
            <a:r>
              <a:rPr lang="ru-RU" sz="3900" b="1" u="sng">
                <a:latin typeface="Quattrocento Sans"/>
                <a:ea typeface="Quattrocento Sans"/>
                <a:cs typeface="Quattrocento Sans"/>
                <a:sym typeface="Quattrocento Sans"/>
              </a:rPr>
              <a:t>Цветок — орган полового  размножения (генеративный орган) цветковыx растений </a:t>
            </a:r>
            <a:br>
              <a:rPr lang="ru-RU" sz="3900" b="1" u="sng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900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7" name="Google Shape;9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3389" y="1773238"/>
            <a:ext cx="410527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438" y="1773239"/>
            <a:ext cx="4686534" cy="3600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579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erbgid.ru/wp-content/uploads/2020/12/istoriya-voznikvonenia-fialki-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95" y="167795"/>
            <a:ext cx="8495070" cy="64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61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114299" y="6169252"/>
            <a:ext cx="11862707" cy="48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lang="ru-RU" sz="3500" b="1" u="sng">
                <a:latin typeface="Quattrocento Sans"/>
                <a:ea typeface="Quattrocento Sans"/>
                <a:cs typeface="Quattrocento Sans"/>
                <a:sym typeface="Quattrocento Sans"/>
              </a:rPr>
              <a:t>Пестик — структура, содержащая семязачатки</a:t>
            </a:r>
            <a:endParaRPr sz="3500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9930" y="600074"/>
            <a:ext cx="3267075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9" y="1162050"/>
            <a:ext cx="23622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1246" y="937223"/>
            <a:ext cx="5323937" cy="399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0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14299" y="6169252"/>
            <a:ext cx="11862707" cy="48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lang="ru-RU" sz="3500" i="1">
                <a:latin typeface="Quattrocento Sans"/>
                <a:ea typeface="Quattrocento Sans"/>
                <a:cs typeface="Quattrocento Sans"/>
                <a:sym typeface="Quattrocento Sans"/>
              </a:rPr>
              <a:t>Происхождение плодолистиков пестика</a:t>
            </a:r>
            <a:endParaRPr sz="3500" i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727" y="402914"/>
            <a:ext cx="8705850" cy="5383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296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114299" y="5619750"/>
            <a:ext cx="11862707" cy="103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lang="ru-RU" sz="3500" b="1" u="sng">
                <a:latin typeface="Quattrocento Sans"/>
                <a:ea typeface="Quattrocento Sans"/>
                <a:cs typeface="Quattrocento Sans"/>
                <a:sym typeface="Quattrocento Sans"/>
              </a:rPr>
              <a:t>Плод — структура, внутри которой из семязачатков образуются семена</a:t>
            </a:r>
            <a:endParaRPr sz="3500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r="30420"/>
          <a:stretch/>
        </p:blipFill>
        <p:spPr>
          <a:xfrm>
            <a:off x="4181475" y="1466850"/>
            <a:ext cx="8010525" cy="345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 descr="Картинки по запросу &quot;fruit seeds&quot;"/>
          <p:cNvPicPr preferRelativeResize="0"/>
          <p:nvPr/>
        </p:nvPicPr>
        <p:blipFill rotWithShape="1">
          <a:blip r:embed="rId4">
            <a:alphaModFix/>
          </a:blip>
          <a:srcRect t="15975" b="18958"/>
          <a:stretch/>
        </p:blipFill>
        <p:spPr>
          <a:xfrm>
            <a:off x="0" y="0"/>
            <a:ext cx="4508841" cy="293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5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1828800" y="5103674"/>
            <a:ext cx="805815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Функции плода: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AutoNum type="arabicPeriod"/>
            </a:pPr>
            <a:r>
              <a:rPr lang="ru-RU" sz="36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Защита семян;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AutoNum type="arabicPeriod"/>
            </a:pPr>
            <a:r>
              <a:rPr lang="ru-RU" sz="36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Распространение семян.</a:t>
            </a:r>
            <a:endParaRPr sz="36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t="9725" b="6167"/>
          <a:stretch/>
        </p:blipFill>
        <p:spPr>
          <a:xfrm>
            <a:off x="1463297" y="175388"/>
            <a:ext cx="8789155" cy="4928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0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14297" y="6185806"/>
            <a:ext cx="11862707" cy="6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attrocento Sans"/>
              <a:buNone/>
            </a:pPr>
            <a:r>
              <a:rPr lang="ru-RU" sz="3500" b="1" u="sng">
                <a:latin typeface="Quattrocento Sans"/>
                <a:ea typeface="Quattrocento Sans"/>
                <a:cs typeface="Quattrocento Sans"/>
                <a:sym typeface="Quattrocento Sans"/>
              </a:rPr>
              <a:t>Редукция женского гаметофита</a:t>
            </a:r>
            <a:endParaRPr sz="3500"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8014" y="0"/>
            <a:ext cx="8028690" cy="6185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75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0" y="5288340"/>
            <a:ext cx="120756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Двойное оплодотворение:</a:t>
            </a:r>
            <a:endParaRPr sz="32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Формируется триплоидный (3n) эндосперм;</a:t>
            </a:r>
            <a:endParaRPr sz="32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Эндосперм возникает одновременно с зародышем</a:t>
            </a:r>
            <a:endParaRPr sz="32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077850" cy="4831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2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Картинки по запросу anatomy of plant ro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4"/>
          <a:stretch/>
        </p:blipFill>
        <p:spPr bwMode="auto">
          <a:xfrm>
            <a:off x="6402908" y="27384"/>
            <a:ext cx="4229597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6601" y="908720"/>
            <a:ext cx="4199359" cy="548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3. </a:t>
            </a:r>
            <a:r>
              <a:rPr lang="ru-RU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Зона роста (растяжения)</a:t>
            </a:r>
            <a:endParaRPr lang="ru-RU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688288" y="4869160"/>
            <a:ext cx="936104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536601" y="2146442"/>
            <a:ext cx="4181088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Функция: рост образованных клеток, формирование проводящих тканей</a:t>
            </a:r>
          </a:p>
        </p:txBody>
      </p:sp>
    </p:spTree>
    <p:extLst>
      <p:ext uri="{BB962C8B-B14F-4D97-AF65-F5344CB8AC3E}">
        <p14:creationId xmlns:p14="http://schemas.microsoft.com/office/powerpoint/2010/main" val="26153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/>
        </p:nvSpPr>
        <p:spPr>
          <a:xfrm>
            <a:off x="0" y="6304002"/>
            <a:ext cx="1207562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Развитие семязачатка и образование семени за 3-4 недели</a:t>
            </a:r>
            <a:endParaRPr sz="30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r="1242" b="1277"/>
          <a:stretch/>
        </p:blipFill>
        <p:spPr>
          <a:xfrm>
            <a:off x="1171896" y="45442"/>
            <a:ext cx="9731829" cy="6258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54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09245" y="1907858"/>
            <a:ext cx="7772400" cy="1829761"/>
          </a:xfrm>
        </p:spPr>
        <p:txBody>
          <a:bodyPr/>
          <a:lstStyle/>
          <a:p>
            <a:pPr>
              <a:defRPr/>
            </a:pPr>
            <a:r>
              <a:rPr lang="ru-RU" sz="8000" b="1" dirty="0"/>
              <a:t>Плоды</a:t>
            </a:r>
          </a:p>
        </p:txBody>
      </p:sp>
    </p:spTree>
    <p:extLst>
      <p:ext uri="{BB962C8B-B14F-4D97-AF65-F5344CB8AC3E}">
        <p14:creationId xmlns:p14="http://schemas.microsoft.com/office/powerpoint/2010/main" val="36408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3168" cy="13255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4800" dirty="0" smtClean="0"/>
              <a:t>Строение </a:t>
            </a:r>
            <a:r>
              <a:rPr lang="ru-RU" sz="4800" dirty="0"/>
              <a:t>плода</a:t>
            </a:r>
          </a:p>
        </p:txBody>
      </p:sp>
      <p:sp>
        <p:nvSpPr>
          <p:cNvPr id="4" name="Овал 3"/>
          <p:cNvSpPr/>
          <p:nvPr/>
        </p:nvSpPr>
        <p:spPr>
          <a:xfrm>
            <a:off x="1738313" y="2500313"/>
            <a:ext cx="2214562" cy="40005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2524126" y="4286251"/>
            <a:ext cx="500063" cy="19288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rot="10800000">
            <a:off x="2809876" y="3786189"/>
            <a:ext cx="2143125" cy="1587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10800000">
            <a:off x="2738438" y="5857875"/>
            <a:ext cx="2500312" cy="1588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4095750" y="3000375"/>
            <a:ext cx="5143500" cy="1785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400" b="1" dirty="0">
                <a:solidFill>
                  <a:schemeClr val="tx1"/>
                </a:solidFill>
              </a:rPr>
              <a:t>Околоплодник</a:t>
            </a:r>
          </a:p>
          <a:p>
            <a:pPr>
              <a:defRPr/>
            </a:pPr>
            <a:r>
              <a:rPr lang="ru-RU" sz="2400" dirty="0">
                <a:solidFill>
                  <a:schemeClr val="tx1"/>
                </a:solidFill>
              </a:rPr>
              <a:t>( образуется из стенок завязи,                        основания тычинок, лепестков, </a:t>
            </a:r>
          </a:p>
          <a:p>
            <a:pPr>
              <a:defRPr/>
            </a:pPr>
            <a:r>
              <a:rPr lang="ru-RU" sz="2400" dirty="0">
                <a:solidFill>
                  <a:schemeClr val="tx1"/>
                </a:solidFill>
              </a:rPr>
              <a:t>  чашелистиков, цветоложа 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1501" y="5500688"/>
            <a:ext cx="4714875" cy="857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400" b="1" dirty="0">
                <a:solidFill>
                  <a:schemeClr val="tx1"/>
                </a:solidFill>
              </a:rPr>
              <a:t>Семя</a:t>
            </a:r>
          </a:p>
          <a:p>
            <a:pPr algn="ctr">
              <a:defRPr/>
            </a:pPr>
            <a:r>
              <a:rPr lang="ru-RU" sz="2400" dirty="0">
                <a:solidFill>
                  <a:schemeClr val="tx1"/>
                </a:solidFill>
              </a:rPr>
              <a:t>( образуется из семязачатков)</a:t>
            </a:r>
          </a:p>
        </p:txBody>
      </p:sp>
      <p:pic>
        <p:nvPicPr>
          <p:cNvPr id="11273" name="Picture 2" descr="C:\Documents and Settings\Пользователь\Рабочий стол\плоды\персик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27171" r="22658"/>
          <a:stretch>
            <a:fillRect/>
          </a:stretch>
        </p:blipFill>
        <p:spPr bwMode="auto">
          <a:xfrm>
            <a:off x="7735888" y="0"/>
            <a:ext cx="2932112" cy="235585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 rot="5400000" flipH="1" flipV="1">
            <a:off x="6917532" y="3036095"/>
            <a:ext cx="4429125" cy="500062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7167563" y="1643063"/>
            <a:ext cx="1428750" cy="1357312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Пользователь\Рабочий стол\p00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13596" r="7051" b="7098"/>
          <a:stretch>
            <a:fillRect/>
          </a:stretch>
        </p:blipFill>
        <p:spPr bwMode="auto">
          <a:xfrm>
            <a:off x="1563329" y="506668"/>
            <a:ext cx="892810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3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Пользователь\Рабочий стол\плоды\вишн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b="8730"/>
          <a:stretch>
            <a:fillRect/>
          </a:stretch>
        </p:blipFill>
        <p:spPr bwMode="auto">
          <a:xfrm>
            <a:off x="7138988" y="785813"/>
            <a:ext cx="3529012" cy="536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</a:t>
            </a:r>
            <a:r>
              <a:rPr lang="ru-RU" dirty="0" err="1" smtClean="0">
                <a:solidFill>
                  <a:schemeClr val="tx1"/>
                </a:solidFill>
              </a:rPr>
              <a:t>костянковидные</a:t>
            </a:r>
            <a:r>
              <a:rPr lang="ru-RU" dirty="0" smtClean="0">
                <a:solidFill>
                  <a:schemeClr val="tx1"/>
                </a:solidFill>
              </a:rPr>
              <a:t>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315" name="Содержимое 2"/>
          <p:cNvSpPr>
            <a:spLocks noGrp="1"/>
          </p:cNvSpPr>
          <p:nvPr>
            <p:ph idx="1"/>
          </p:nvPr>
        </p:nvSpPr>
        <p:spPr>
          <a:xfrm>
            <a:off x="1825625" y="1357313"/>
            <a:ext cx="8504238" cy="4741862"/>
          </a:xfrm>
        </p:spPr>
        <p:txBody>
          <a:bodyPr/>
          <a:lstStyle/>
          <a:p>
            <a:pPr eaLnBrk="1" hangingPunct="1"/>
            <a:r>
              <a:rPr lang="ru-RU" altLang="ru-RU" sz="4400"/>
              <a:t>Костянка</a:t>
            </a:r>
          </a:p>
        </p:txBody>
      </p:sp>
      <p:pic>
        <p:nvPicPr>
          <p:cNvPr id="1027" name="Picture 3" descr="C:\Documents and Settings\Пользователь\Рабочий стол\плоды\костянк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2071688"/>
            <a:ext cx="4286250" cy="46085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239000" y="6215064"/>
            <a:ext cx="3429000" cy="642937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ru-RU" sz="4000" dirty="0">
                <a:solidFill>
                  <a:schemeClr val="tx1"/>
                </a:solidFill>
              </a:rPr>
              <a:t>Вишня</a:t>
            </a:r>
          </a:p>
        </p:txBody>
      </p:sp>
    </p:spTree>
    <p:extLst>
      <p:ext uri="{BB962C8B-B14F-4D97-AF65-F5344CB8AC3E}">
        <p14:creationId xmlns:p14="http://schemas.microsoft.com/office/powerpoint/2010/main" val="32545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rgbClr val="002060"/>
                </a:solidFill>
              </a:rPr>
              <a:t>Сочные: </a:t>
            </a:r>
            <a:r>
              <a:rPr lang="ru-RU" dirty="0" err="1" smtClean="0">
                <a:solidFill>
                  <a:srgbClr val="002060"/>
                </a:solidFill>
              </a:rPr>
              <a:t>костянковидные</a:t>
            </a:r>
            <a:r>
              <a:rPr lang="ru-RU" dirty="0" smtClean="0">
                <a:solidFill>
                  <a:srgbClr val="002060"/>
                </a:solidFill>
              </a:rPr>
              <a:t>, односемянные</a:t>
            </a:r>
            <a:endParaRPr lang="ru-RU" dirty="0"/>
          </a:p>
        </p:txBody>
      </p:sp>
      <p:pic>
        <p:nvPicPr>
          <p:cNvPr id="4" name="Picture 4" descr="C:\Documents and Settings\Пользователь\Рабочий стол\плоды\персик 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8" y="1991519"/>
            <a:ext cx="6067425" cy="4019550"/>
          </a:xfrm>
          <a:ln w="57150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096126" y="1714501"/>
            <a:ext cx="3000375" cy="7858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персик</a:t>
            </a:r>
          </a:p>
        </p:txBody>
      </p:sp>
    </p:spTree>
    <p:extLst>
      <p:ext uri="{BB962C8B-B14F-4D97-AF65-F5344CB8AC3E}">
        <p14:creationId xmlns:p14="http://schemas.microsoft.com/office/powerpoint/2010/main" val="20865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393" y="0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</a:t>
            </a:r>
            <a:r>
              <a:rPr lang="ru-RU" dirty="0" err="1" smtClean="0">
                <a:solidFill>
                  <a:schemeClr val="tx1"/>
                </a:solidFill>
              </a:rPr>
              <a:t>костянковидные</a:t>
            </a:r>
            <a:r>
              <a:rPr lang="ru-RU" dirty="0" smtClean="0">
                <a:solidFill>
                  <a:schemeClr val="tx1"/>
                </a:solidFill>
              </a:rPr>
              <a:t>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362" name="Содержимое 2"/>
          <p:cNvSpPr>
            <a:spLocks noGrp="1"/>
          </p:cNvSpPr>
          <p:nvPr>
            <p:ph idx="1"/>
          </p:nvPr>
        </p:nvSpPr>
        <p:spPr>
          <a:xfrm>
            <a:off x="592393" y="1398588"/>
            <a:ext cx="4481052" cy="1679575"/>
          </a:xfrm>
        </p:spPr>
        <p:txBody>
          <a:bodyPr/>
          <a:lstStyle/>
          <a:p>
            <a:pPr eaLnBrk="1" hangingPunct="1"/>
            <a:r>
              <a:rPr lang="ru-RU" altLang="ru-RU" sz="4000" b="1" dirty="0" err="1"/>
              <a:t>Многокостянка</a:t>
            </a:r>
            <a:endParaRPr lang="ru-RU" altLang="ru-RU" sz="4000" b="1" dirty="0"/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ru-RU" altLang="ru-RU" sz="3200" b="1" dirty="0"/>
              <a:t>(сложный плод)</a:t>
            </a:r>
          </a:p>
        </p:txBody>
      </p:sp>
      <p:pic>
        <p:nvPicPr>
          <p:cNvPr id="2050" name="Picture 2" descr="C:\Documents and Settings\Пользователь\Рабочий стол\плоды\морошка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2" t="15385" r="25000" b="19231"/>
          <a:stretch>
            <a:fillRect/>
          </a:stretch>
        </p:blipFill>
        <p:spPr bwMode="auto">
          <a:xfrm>
            <a:off x="7239001" y="1127382"/>
            <a:ext cx="3571875" cy="3195638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Пользователь\Рабочий стол\плоды\mali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2786063"/>
            <a:ext cx="3071813" cy="30718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Пользователь\Рабочий стол\плоды\ezhevik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3505200"/>
            <a:ext cx="2838450" cy="33528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666876" y="5857876"/>
            <a:ext cx="3000375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малина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239001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ежевика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67626" y="4286251"/>
            <a:ext cx="3000375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морошка</a:t>
            </a:r>
          </a:p>
        </p:txBody>
      </p:sp>
    </p:spTree>
    <p:extLst>
      <p:ext uri="{BB962C8B-B14F-4D97-AF65-F5344CB8AC3E}">
        <p14:creationId xmlns:p14="http://schemas.microsoft.com/office/powerpoint/2010/main" val="35818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</a:t>
            </a:r>
            <a:r>
              <a:rPr lang="ru-RU" dirty="0" err="1" smtClean="0">
                <a:solidFill>
                  <a:schemeClr val="tx1"/>
                </a:solidFill>
              </a:rPr>
              <a:t>костянковидные</a:t>
            </a:r>
            <a:r>
              <a:rPr lang="ru-RU" dirty="0" smtClean="0">
                <a:solidFill>
                  <a:schemeClr val="tx1"/>
                </a:solidFill>
              </a:rPr>
              <a:t>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38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Костянка</a:t>
            </a:r>
          </a:p>
        </p:txBody>
      </p:sp>
      <p:pic>
        <p:nvPicPr>
          <p:cNvPr id="3074" name="Picture 2" descr="C:\Documents and Settings\Пользователь\Рабочий стол\плоды\бузина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6" y="2214564"/>
            <a:ext cx="6181725" cy="464343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09751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бузина</a:t>
            </a:r>
          </a:p>
        </p:txBody>
      </p:sp>
    </p:spTree>
    <p:extLst>
      <p:ext uri="{BB962C8B-B14F-4D97-AF65-F5344CB8AC3E}">
        <p14:creationId xmlns:p14="http://schemas.microsoft.com/office/powerpoint/2010/main" val="8736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7200" y="169084"/>
            <a:ext cx="8873613" cy="108266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Ягода</a:t>
            </a:r>
          </a:p>
        </p:txBody>
      </p:sp>
      <p:pic>
        <p:nvPicPr>
          <p:cNvPr id="5124" name="Picture 4" descr="C:\Documents and Settings\Пользователь\Рабочий стол\плоды\финиковая пальм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973388"/>
            <a:ext cx="5002213" cy="38846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Пользователь\Рабочий стол\плоды\барбарис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1357313"/>
            <a:ext cx="4622800" cy="314325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53064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финик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596063" y="4500563"/>
            <a:ext cx="3714750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барбарис</a:t>
            </a:r>
          </a:p>
        </p:txBody>
      </p:sp>
    </p:spTree>
    <p:extLst>
      <p:ext uri="{BB962C8B-B14F-4D97-AF65-F5344CB8AC3E}">
        <p14:creationId xmlns:p14="http://schemas.microsoft.com/office/powerpoint/2010/main" val="284470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rgbClr val="002060"/>
                </a:solidFill>
              </a:rPr>
              <a:t>Сочные: ягодовидные, многосемянные</a:t>
            </a:r>
            <a:endParaRPr lang="ru-RU" dirty="0"/>
          </a:p>
        </p:txBody>
      </p:sp>
      <p:sp>
        <p:nvSpPr>
          <p:cNvPr id="18434" name="Содержимое 2"/>
          <p:cNvSpPr>
            <a:spLocks noGrp="1"/>
          </p:cNvSpPr>
          <p:nvPr>
            <p:ph idx="1"/>
          </p:nvPr>
        </p:nvSpPr>
        <p:spPr>
          <a:xfrm>
            <a:off x="1825625" y="1285875"/>
            <a:ext cx="8504238" cy="4813300"/>
          </a:xfrm>
        </p:spPr>
        <p:txBody>
          <a:bodyPr/>
          <a:lstStyle/>
          <a:p>
            <a:pPr eaLnBrk="1" hangingPunct="1"/>
            <a:r>
              <a:rPr lang="ru-RU" altLang="ru-RU" sz="4800"/>
              <a:t>Ягода</a:t>
            </a:r>
          </a:p>
        </p:txBody>
      </p:sp>
      <p:pic>
        <p:nvPicPr>
          <p:cNvPr id="4100" name="Picture 4" descr="C:\Documents and Settings\Пользователь\Рабочий стол\плоды\смородин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6" t="22501" r="626" b="23125"/>
          <a:stretch>
            <a:fillRect/>
          </a:stretch>
        </p:blipFill>
        <p:spPr bwMode="auto">
          <a:xfrm>
            <a:off x="1524001" y="3251200"/>
            <a:ext cx="5572125" cy="36068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00" y="2428876"/>
            <a:ext cx="4000500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смородина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31112" y="1218407"/>
            <a:ext cx="3000375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>
                <a:solidFill>
                  <a:schemeClr val="tx1"/>
                </a:solidFill>
              </a:rPr>
              <a:t>крыжовник</a:t>
            </a:r>
          </a:p>
        </p:txBody>
      </p:sp>
      <p:pic>
        <p:nvPicPr>
          <p:cNvPr id="4098" name="Picture 2" descr="C:\Documents and Settings\Пользователь\Рабочий стол\плоды\krizhovni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97" y="2071688"/>
            <a:ext cx="4232275" cy="34290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99" y="908720"/>
            <a:ext cx="5997677" cy="5486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4. Зона всасывания</a:t>
            </a:r>
          </a:p>
        </p:txBody>
      </p:sp>
      <p:pic>
        <p:nvPicPr>
          <p:cNvPr id="6" name="Picture 2" descr="Картинки по запросу anatomy of plant ro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4"/>
          <a:stretch/>
        </p:blipFill>
        <p:spPr bwMode="auto">
          <a:xfrm>
            <a:off x="6402908" y="27384"/>
            <a:ext cx="4229597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040216" y="2348880"/>
            <a:ext cx="2088232" cy="2736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487488" y="2027744"/>
            <a:ext cx="4181088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Присутствуют корневые волоски;</a:t>
            </a:r>
          </a:p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Функция: всасывание веществ из почву</a:t>
            </a:r>
          </a:p>
        </p:txBody>
      </p:sp>
    </p:spTree>
    <p:extLst>
      <p:ext uri="{BB962C8B-B14F-4D97-AF65-F5344CB8AC3E}">
        <p14:creationId xmlns:p14="http://schemas.microsoft.com/office/powerpoint/2010/main" val="296758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Documents and Settings\Пользователь\Рабочий стол\плоды\клюкв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11"/>
          <a:stretch>
            <a:fillRect/>
          </a:stretch>
        </p:blipFill>
        <p:spPr bwMode="auto">
          <a:xfrm>
            <a:off x="6026150" y="2157412"/>
            <a:ext cx="4711700" cy="391477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459" name="Содержимое 2"/>
          <p:cNvSpPr>
            <a:spLocks noGrp="1"/>
          </p:cNvSpPr>
          <p:nvPr>
            <p:ph idx="1"/>
          </p:nvPr>
        </p:nvSpPr>
        <p:spPr>
          <a:xfrm>
            <a:off x="1809750" y="1285875"/>
            <a:ext cx="8504238" cy="4813300"/>
          </a:xfrm>
        </p:spPr>
        <p:txBody>
          <a:bodyPr/>
          <a:lstStyle/>
          <a:p>
            <a:pPr eaLnBrk="1" hangingPunct="1"/>
            <a:r>
              <a:rPr lang="ru-RU" altLang="ru-RU" sz="4800"/>
              <a:t>Ягода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195678" y="1297782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клюква</a:t>
            </a:r>
          </a:p>
        </p:txBody>
      </p:sp>
      <p:pic>
        <p:nvPicPr>
          <p:cNvPr id="53250" name="Picture 2" descr="F:\Конспекты уроков\Биология\6 класс\ПРОВЕРЕНО\Урок 36 Плоды\img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8876"/>
            <a:ext cx="4429125" cy="442912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2875" y="6072188"/>
            <a:ext cx="3429000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черника</a:t>
            </a:r>
          </a:p>
        </p:txBody>
      </p:sp>
    </p:spTree>
    <p:extLst>
      <p:ext uri="{BB962C8B-B14F-4D97-AF65-F5344CB8AC3E}">
        <p14:creationId xmlns:p14="http://schemas.microsoft.com/office/powerpoint/2010/main" val="28055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1" name="Picture 13" descr="http://polza-i-vred.ru/wp-content/uploads/2014/12/vkusnye_svezhie_yabloki_1440x900-79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7"/>
          <a:stretch>
            <a:fillRect/>
          </a:stretch>
        </p:blipFill>
        <p:spPr bwMode="auto">
          <a:xfrm>
            <a:off x="5080000" y="1928814"/>
            <a:ext cx="5588000" cy="350043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6910" y="274638"/>
            <a:ext cx="804389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1809751" y="1643063"/>
            <a:ext cx="3000375" cy="785812"/>
          </a:xfrm>
        </p:spPr>
        <p:txBody>
          <a:bodyPr/>
          <a:lstStyle/>
          <a:p>
            <a:pPr eaLnBrk="1" hangingPunct="1"/>
            <a:r>
              <a:rPr lang="ru-RU" altLang="ru-RU" sz="4800"/>
              <a:t>Яблоко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67626" y="1071563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яблоня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24001" y="2571751"/>
            <a:ext cx="3000375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груша</a:t>
            </a:r>
          </a:p>
        </p:txBody>
      </p:sp>
      <p:pic>
        <p:nvPicPr>
          <p:cNvPr id="27659" name="Picture 11" descr="http://magmens.com/uploads/posts/2014-02/thumbs/1392796270_01-grush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3635" b="5479"/>
          <a:stretch>
            <a:fillRect/>
          </a:stretch>
        </p:blipFill>
        <p:spPr bwMode="auto">
          <a:xfrm>
            <a:off x="1524001" y="3386138"/>
            <a:ext cx="4214813" cy="347186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Documents and Settings\Пользователь\Рабочий стол\плоды\айв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6667" r="6667" b="5000"/>
          <a:stretch>
            <a:fillRect/>
          </a:stretch>
        </p:blipFill>
        <p:spPr bwMode="auto">
          <a:xfrm>
            <a:off x="1524001" y="2643188"/>
            <a:ext cx="3736975" cy="42148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6910" y="274638"/>
            <a:ext cx="804389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507" name="Содержимое 2"/>
          <p:cNvSpPr>
            <a:spLocks noGrp="1"/>
          </p:cNvSpPr>
          <p:nvPr>
            <p:ph idx="1"/>
          </p:nvPr>
        </p:nvSpPr>
        <p:spPr>
          <a:xfrm>
            <a:off x="1881188" y="1428751"/>
            <a:ext cx="2857500" cy="785813"/>
          </a:xfrm>
        </p:spPr>
        <p:txBody>
          <a:bodyPr/>
          <a:lstStyle/>
          <a:p>
            <a:pPr eaLnBrk="1" hangingPunct="1"/>
            <a:r>
              <a:rPr lang="ru-RU" altLang="ru-RU" sz="4800"/>
              <a:t>Яблоко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095750" y="6072188"/>
            <a:ext cx="2071688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айва</a:t>
            </a:r>
          </a:p>
        </p:txBody>
      </p:sp>
      <p:pic>
        <p:nvPicPr>
          <p:cNvPr id="54274" name="Picture 2" descr="http://zdoroviemoe.ru/wp-content/uploads/2015/02/1_f394fb7415b29c3417279cb86ce163e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071688"/>
            <a:ext cx="5357812" cy="39989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6667500" y="1285876"/>
            <a:ext cx="4000500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боярышник</a:t>
            </a:r>
          </a:p>
        </p:txBody>
      </p:sp>
    </p:spTree>
    <p:extLst>
      <p:ext uri="{BB962C8B-B14F-4D97-AF65-F5344CB8AC3E}">
        <p14:creationId xmlns:p14="http://schemas.microsoft.com/office/powerpoint/2010/main" val="217813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530" name="Содержимое 2"/>
          <p:cNvSpPr>
            <a:spLocks noGrp="1"/>
          </p:cNvSpPr>
          <p:nvPr>
            <p:ph idx="1"/>
          </p:nvPr>
        </p:nvSpPr>
        <p:spPr>
          <a:xfrm>
            <a:off x="838200" y="1406117"/>
            <a:ext cx="2878394" cy="1045394"/>
          </a:xfrm>
        </p:spPr>
        <p:txBody>
          <a:bodyPr/>
          <a:lstStyle/>
          <a:p>
            <a:pPr eaLnBrk="1" hangingPunct="1"/>
            <a:r>
              <a:rPr lang="ru-RU" altLang="ru-RU" sz="4800" dirty="0"/>
              <a:t>Тыквина</a:t>
            </a:r>
          </a:p>
        </p:txBody>
      </p:sp>
      <p:pic>
        <p:nvPicPr>
          <p:cNvPr id="7172" name="Picture 4" descr="C:\Documents and Settings\Пользователь\Рабочий стол\плоды\тыкв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9" b="12231"/>
          <a:stretch>
            <a:fillRect/>
          </a:stretch>
        </p:blipFill>
        <p:spPr bwMode="auto">
          <a:xfrm>
            <a:off x="6238876" y="1985964"/>
            <a:ext cx="4429125" cy="487203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Documents and Settings\Пользователь\Рабочий стол\плоды\oguret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6" b="732"/>
          <a:stretch>
            <a:fillRect/>
          </a:stretch>
        </p:blipFill>
        <p:spPr bwMode="auto">
          <a:xfrm>
            <a:off x="1524000" y="2428876"/>
            <a:ext cx="4643438" cy="394652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01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огурец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096251" y="1985964"/>
            <a:ext cx="2571750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тыква</a:t>
            </a:r>
          </a:p>
        </p:txBody>
      </p:sp>
    </p:spTree>
    <p:extLst>
      <p:ext uri="{BB962C8B-B14F-4D97-AF65-F5344CB8AC3E}">
        <p14:creationId xmlns:p14="http://schemas.microsoft.com/office/powerpoint/2010/main" val="375408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55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800"/>
              <a:t>Тыквина</a:t>
            </a:r>
          </a:p>
        </p:txBody>
      </p:sp>
      <p:pic>
        <p:nvPicPr>
          <p:cNvPr id="7171" name="Picture 3" descr="C:\Documents and Settings\Пользователь\Рабочий стол\плоды\арбуз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5215" r="5084" b="6126"/>
          <a:stretch>
            <a:fillRect/>
          </a:stretch>
        </p:blipFill>
        <p:spPr bwMode="auto">
          <a:xfrm>
            <a:off x="1524001" y="3214688"/>
            <a:ext cx="3643313" cy="36433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810126" y="6072188"/>
            <a:ext cx="2500313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арбуз</a:t>
            </a:r>
          </a:p>
        </p:txBody>
      </p:sp>
      <p:pic>
        <p:nvPicPr>
          <p:cNvPr id="31751" name="Picture 7" descr="http://vpuzo.com/uploads/posts/2011-11/1320769437_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214563"/>
            <a:ext cx="5465762" cy="36433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167688" y="1428751"/>
            <a:ext cx="2500312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кабачок</a:t>
            </a:r>
          </a:p>
        </p:txBody>
      </p:sp>
    </p:spTree>
    <p:extLst>
      <p:ext uri="{BB962C8B-B14F-4D97-AF65-F5344CB8AC3E}">
        <p14:creationId xmlns:p14="http://schemas.microsoft.com/office/powerpoint/2010/main" val="17839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Сочные: ягодовидные,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578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800"/>
              <a:t>Гесперидий</a:t>
            </a:r>
          </a:p>
        </p:txBody>
      </p:sp>
      <p:pic>
        <p:nvPicPr>
          <p:cNvPr id="8194" name="Picture 2" descr="C:\Documents and Settings\Пользователь\Рабочий стол\плоды\apels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000250"/>
            <a:ext cx="4381500" cy="34290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Documents and Settings\Пользователь\Рабочий стол\плоды\лимон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14688"/>
            <a:ext cx="4859338" cy="36433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310313" y="6072188"/>
            <a:ext cx="2500312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лимон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63977" y="1690688"/>
            <a:ext cx="3500437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апельсин</a:t>
            </a:r>
          </a:p>
        </p:txBody>
      </p:sp>
    </p:spTree>
    <p:extLst>
      <p:ext uri="{BB962C8B-B14F-4D97-AF65-F5344CB8AC3E}">
        <p14:creationId xmlns:p14="http://schemas.microsoft.com/office/powerpoint/2010/main" val="42251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602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5400"/>
              <a:t>Орех</a:t>
            </a:r>
          </a:p>
        </p:txBody>
      </p:sp>
      <p:pic>
        <p:nvPicPr>
          <p:cNvPr id="2050" name="Picture 2" descr="C:\Documents and Settings\Пользователь\Рабочий стол\плоды\fundu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4576"/>
            <a:ext cx="4768850" cy="327342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Пользователь\Рабочий стол\плоды\лещин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357313"/>
            <a:ext cx="4686300" cy="34290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167439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лещина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667626" y="464343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фундук</a:t>
            </a:r>
          </a:p>
        </p:txBody>
      </p:sp>
    </p:spTree>
    <p:extLst>
      <p:ext uri="{BB962C8B-B14F-4D97-AF65-F5344CB8AC3E}">
        <p14:creationId xmlns:p14="http://schemas.microsoft.com/office/powerpoint/2010/main" val="1164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62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800"/>
              <a:t>Жёлудь</a:t>
            </a:r>
          </a:p>
        </p:txBody>
      </p:sp>
      <p:pic>
        <p:nvPicPr>
          <p:cNvPr id="3074" name="Picture 2" descr="C:\Documents and Settings\Пользователь\Рабочий стол\плоды\ду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2" r="25397"/>
          <a:stretch>
            <a:fillRect/>
          </a:stretch>
        </p:blipFill>
        <p:spPr bwMode="auto">
          <a:xfrm>
            <a:off x="5381626" y="1398588"/>
            <a:ext cx="5286375" cy="54594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81375" y="6072188"/>
            <a:ext cx="2000250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дуб</a:t>
            </a:r>
          </a:p>
        </p:txBody>
      </p:sp>
    </p:spTree>
    <p:extLst>
      <p:ext uri="{BB962C8B-B14F-4D97-AF65-F5344CB8AC3E}">
        <p14:creationId xmlns:p14="http://schemas.microsoft.com/office/powerpoint/2010/main" val="165260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650" name="Содержимое 2"/>
          <p:cNvSpPr>
            <a:spLocks noGrp="1"/>
          </p:cNvSpPr>
          <p:nvPr>
            <p:ph idx="1"/>
          </p:nvPr>
        </p:nvSpPr>
        <p:spPr>
          <a:xfrm>
            <a:off x="838200" y="1471663"/>
            <a:ext cx="2898058" cy="789756"/>
          </a:xfrm>
        </p:spPr>
        <p:txBody>
          <a:bodyPr/>
          <a:lstStyle/>
          <a:p>
            <a:pPr eaLnBrk="1" hangingPunct="1"/>
            <a:r>
              <a:rPr lang="ru-RU" altLang="ru-RU" sz="4800" dirty="0"/>
              <a:t>Семянка</a:t>
            </a:r>
          </a:p>
        </p:txBody>
      </p:sp>
      <p:pic>
        <p:nvPicPr>
          <p:cNvPr id="4099" name="Picture 3" descr="C:\Documents and Settings\Пользователь\Рабочий стол\плоды\подсолнечник.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15691" r="9375" b="20296"/>
          <a:stretch>
            <a:fillRect/>
          </a:stretch>
        </p:blipFill>
        <p:spPr bwMode="auto">
          <a:xfrm>
            <a:off x="2025650" y="2428876"/>
            <a:ext cx="8642350" cy="442912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881688" y="1571626"/>
            <a:ext cx="4786312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подсолнечник</a:t>
            </a:r>
          </a:p>
        </p:txBody>
      </p:sp>
    </p:spTree>
    <p:extLst>
      <p:ext uri="{BB962C8B-B14F-4D97-AF65-F5344CB8AC3E}">
        <p14:creationId xmlns:p14="http://schemas.microsoft.com/office/powerpoint/2010/main" val="303248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674" name="Содержимое 2"/>
          <p:cNvSpPr>
            <a:spLocks noGrp="1"/>
          </p:cNvSpPr>
          <p:nvPr>
            <p:ph idx="1"/>
          </p:nvPr>
        </p:nvSpPr>
        <p:spPr>
          <a:xfrm>
            <a:off x="1981201" y="1481138"/>
            <a:ext cx="3471863" cy="876300"/>
          </a:xfrm>
        </p:spPr>
        <p:txBody>
          <a:bodyPr/>
          <a:lstStyle/>
          <a:p>
            <a:pPr eaLnBrk="1" hangingPunct="1"/>
            <a:r>
              <a:rPr lang="ru-RU" altLang="ru-RU" sz="4800"/>
              <a:t>Семянка</a:t>
            </a:r>
          </a:p>
        </p:txBody>
      </p:sp>
      <p:pic>
        <p:nvPicPr>
          <p:cNvPr id="67586" name="Picture 2" descr="http://biouroki.ru/content/page/970/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90914"/>
            <a:ext cx="6500813" cy="336708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310438" y="3571876"/>
            <a:ext cx="3357562" cy="785813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одуванчик</a:t>
            </a:r>
          </a:p>
        </p:txBody>
      </p:sp>
      <p:pic>
        <p:nvPicPr>
          <p:cNvPr id="67588" name="Picture 4" descr="http://kak-i-pochemu.ru/wp-content/uploads/2011/09/3932_oduvanchik_semya1-520x2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8" r="19231"/>
          <a:stretch>
            <a:fillRect/>
          </a:stretch>
        </p:blipFill>
        <p:spPr bwMode="auto">
          <a:xfrm>
            <a:off x="7278688" y="1"/>
            <a:ext cx="3389312" cy="357187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4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4232" y="980728"/>
            <a:ext cx="5578644" cy="6149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5. Зона проведения</a:t>
            </a:r>
          </a:p>
        </p:txBody>
      </p:sp>
      <p:pic>
        <p:nvPicPr>
          <p:cNvPr id="6" name="Picture 2" descr="Картинки по запросу anatomy of plant ro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4"/>
          <a:stretch/>
        </p:blipFill>
        <p:spPr bwMode="auto">
          <a:xfrm>
            <a:off x="6402908" y="27384"/>
            <a:ext cx="4229597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040216" y="116632"/>
            <a:ext cx="2088232" cy="2520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717763" y="2636912"/>
            <a:ext cx="4181088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Формируются пути проведения веществ;</a:t>
            </a:r>
          </a:p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Функция: транспорт веществ между органами растения</a:t>
            </a:r>
          </a:p>
        </p:txBody>
      </p:sp>
    </p:spTree>
    <p:extLst>
      <p:ext uri="{BB962C8B-B14F-4D97-AF65-F5344CB8AC3E}">
        <p14:creationId xmlns:p14="http://schemas.microsoft.com/office/powerpoint/2010/main" val="300192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698" name="Содержимое 2"/>
          <p:cNvSpPr>
            <a:spLocks noGrp="1"/>
          </p:cNvSpPr>
          <p:nvPr>
            <p:ph idx="1"/>
          </p:nvPr>
        </p:nvSpPr>
        <p:spPr>
          <a:xfrm>
            <a:off x="1952625" y="1500188"/>
            <a:ext cx="3500438" cy="1143000"/>
          </a:xfrm>
        </p:spPr>
        <p:txBody>
          <a:bodyPr/>
          <a:lstStyle/>
          <a:p>
            <a:pPr eaLnBrk="1" hangingPunct="1"/>
            <a:r>
              <a:rPr lang="ru-RU" altLang="ru-RU" sz="4800"/>
              <a:t>Зерновка</a:t>
            </a:r>
          </a:p>
        </p:txBody>
      </p:sp>
      <p:pic>
        <p:nvPicPr>
          <p:cNvPr id="5122" name="Picture 2" descr="C:\Documents and Settings\Пользователь\Рабочий стол\плоды\овё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4572000" cy="45720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Пользователь\Рабочий стол\плоды\зерновка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9"/>
          <a:stretch>
            <a:fillRect/>
          </a:stretch>
        </p:blipFill>
        <p:spPr bwMode="auto">
          <a:xfrm>
            <a:off x="5548314" y="1500189"/>
            <a:ext cx="5119687" cy="365283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953250" y="4929188"/>
            <a:ext cx="3714750" cy="1928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Рожь,</a:t>
            </a:r>
          </a:p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Ячмень,</a:t>
            </a:r>
          </a:p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Пшеница </a:t>
            </a:r>
          </a:p>
        </p:txBody>
      </p:sp>
    </p:spTree>
    <p:extLst>
      <p:ext uri="{BB962C8B-B14F-4D97-AF65-F5344CB8AC3E}">
        <p14:creationId xmlns:p14="http://schemas.microsoft.com/office/powerpoint/2010/main" val="281334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722" name="Содержимое 2"/>
          <p:cNvSpPr>
            <a:spLocks noGrp="1"/>
          </p:cNvSpPr>
          <p:nvPr>
            <p:ph idx="1"/>
          </p:nvPr>
        </p:nvSpPr>
        <p:spPr>
          <a:xfrm>
            <a:off x="1981200" y="1481139"/>
            <a:ext cx="8229600" cy="661987"/>
          </a:xfrm>
        </p:spPr>
        <p:txBody>
          <a:bodyPr/>
          <a:lstStyle/>
          <a:p>
            <a:pPr eaLnBrk="1" hangingPunct="1"/>
            <a:r>
              <a:rPr lang="ru-RU" altLang="ru-RU" sz="4000"/>
              <a:t>Многоорешек   </a:t>
            </a:r>
            <a:r>
              <a:rPr lang="ru-RU" altLang="ru-RU" sz="3200"/>
              <a:t>(сложный плод)</a:t>
            </a:r>
          </a:p>
        </p:txBody>
      </p:sp>
      <p:pic>
        <p:nvPicPr>
          <p:cNvPr id="6146" name="Picture 2" descr="C:\Documents and Settings\Пользователь\Рабочий стол\плоды\лютик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4" y="2208214"/>
            <a:ext cx="4357687" cy="381317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Documents and Settings\Пользователь\Рабочий стол\плоды\клубника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816226"/>
            <a:ext cx="3929063" cy="3281363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24001" y="6072188"/>
            <a:ext cx="3929063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Земляника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667626" y="6072188"/>
            <a:ext cx="30003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лютик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953000" y="4000500"/>
            <a:ext cx="2000250" cy="642938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ru-RU" sz="3200" b="1" dirty="0">
                <a:solidFill>
                  <a:schemeClr val="tx1"/>
                </a:solidFill>
              </a:rPr>
              <a:t>орешек</a:t>
            </a:r>
          </a:p>
        </p:txBody>
      </p:sp>
      <p:cxnSp>
        <p:nvCxnSpPr>
          <p:cNvPr id="10" name="Прямая со стрелкой 9"/>
          <p:cNvCxnSpPr/>
          <p:nvPr/>
        </p:nvCxnSpPr>
        <p:spPr>
          <a:xfrm rot="10800000" flipV="1">
            <a:off x="3810000" y="4572001"/>
            <a:ext cx="1214438" cy="71437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6024563" y="2928938"/>
            <a:ext cx="1428750" cy="107156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7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ореховидные, односемянные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746" name="Содержимое 2"/>
          <p:cNvSpPr>
            <a:spLocks noGrp="1"/>
          </p:cNvSpPr>
          <p:nvPr>
            <p:ph idx="1"/>
          </p:nvPr>
        </p:nvSpPr>
        <p:spPr>
          <a:xfrm>
            <a:off x="1981201" y="1481138"/>
            <a:ext cx="3400425" cy="804862"/>
          </a:xfrm>
        </p:spPr>
        <p:txBody>
          <a:bodyPr/>
          <a:lstStyle/>
          <a:p>
            <a:pPr eaLnBrk="1" hangingPunct="1"/>
            <a:r>
              <a:rPr lang="ru-RU" altLang="ru-RU" sz="4800"/>
              <a:t>Крылатка</a:t>
            </a:r>
          </a:p>
        </p:txBody>
      </p:sp>
      <p:pic>
        <p:nvPicPr>
          <p:cNvPr id="7170" name="Picture 2" descr="C:\Documents and Settings\Пользователь\Рабочий стол\плоды\клё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4" y="1576388"/>
            <a:ext cx="5214937" cy="528161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52751" y="6072188"/>
            <a:ext cx="2500313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клён</a:t>
            </a:r>
          </a:p>
        </p:txBody>
      </p:sp>
    </p:spTree>
    <p:extLst>
      <p:ext uri="{BB962C8B-B14F-4D97-AF65-F5344CB8AC3E}">
        <p14:creationId xmlns:p14="http://schemas.microsoft.com/office/powerpoint/2010/main" val="117719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</a:t>
            </a:r>
            <a:r>
              <a:rPr lang="ru-RU" dirty="0" err="1" smtClean="0">
                <a:solidFill>
                  <a:schemeClr val="tx1"/>
                </a:solidFill>
              </a:rPr>
              <a:t>коробочковидные</a:t>
            </a:r>
            <a:r>
              <a:rPr lang="ru-RU" dirty="0" smtClean="0">
                <a:solidFill>
                  <a:schemeClr val="tx1"/>
                </a:solidFill>
              </a:rPr>
              <a:t>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2770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400"/>
              <a:t>Боб</a:t>
            </a:r>
          </a:p>
        </p:txBody>
      </p:sp>
      <p:pic>
        <p:nvPicPr>
          <p:cNvPr id="8194" name="Picture 2" descr="C:\Documents and Settings\Пользователь\Рабочий стол\плоды\со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57" y="1825625"/>
            <a:ext cx="3451225" cy="350837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Documents and Settings\Пользователь\Рабочий стол\плоды\горо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/>
          <a:stretch>
            <a:fillRect/>
          </a:stretch>
        </p:blipFill>
        <p:spPr bwMode="auto">
          <a:xfrm>
            <a:off x="1524001" y="3117850"/>
            <a:ext cx="5572125" cy="374015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167313" y="6072188"/>
            <a:ext cx="2786062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горох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188937" y="4888707"/>
            <a:ext cx="2071687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соя</a:t>
            </a:r>
          </a:p>
        </p:txBody>
      </p:sp>
    </p:spTree>
    <p:extLst>
      <p:ext uri="{BB962C8B-B14F-4D97-AF65-F5344CB8AC3E}">
        <p14:creationId xmlns:p14="http://schemas.microsoft.com/office/powerpoint/2010/main" val="20047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</a:t>
            </a:r>
            <a:r>
              <a:rPr lang="ru-RU" dirty="0" err="1" smtClean="0">
                <a:solidFill>
                  <a:schemeClr val="tx1"/>
                </a:solidFill>
              </a:rPr>
              <a:t>коробочковидные</a:t>
            </a:r>
            <a:r>
              <a:rPr lang="ru-RU" dirty="0" smtClean="0">
                <a:solidFill>
                  <a:schemeClr val="tx1"/>
                </a:solidFill>
              </a:rPr>
              <a:t>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794" name="Содержимое 2"/>
          <p:cNvSpPr>
            <a:spLocks noGrp="1"/>
          </p:cNvSpPr>
          <p:nvPr>
            <p:ph idx="1"/>
          </p:nvPr>
        </p:nvSpPr>
        <p:spPr>
          <a:xfrm>
            <a:off x="1981200" y="1481139"/>
            <a:ext cx="3614738" cy="7334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altLang="ru-RU" sz="4800"/>
              <a:t>Стручок</a:t>
            </a:r>
          </a:p>
        </p:txBody>
      </p:sp>
      <p:pic>
        <p:nvPicPr>
          <p:cNvPr id="11266" name="Picture 2" descr="C:\Documents and Settings\Пользователь\Рабочий стол\плоды\стручок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/>
          <a:stretch>
            <a:fillRect/>
          </a:stretch>
        </p:blipFill>
        <p:spPr bwMode="auto">
          <a:xfrm>
            <a:off x="3189288" y="2357438"/>
            <a:ext cx="7478712" cy="450056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24000" y="6072188"/>
            <a:ext cx="2857500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капуста</a:t>
            </a:r>
          </a:p>
        </p:txBody>
      </p:sp>
    </p:spTree>
    <p:extLst>
      <p:ext uri="{BB962C8B-B14F-4D97-AF65-F5344CB8AC3E}">
        <p14:creationId xmlns:p14="http://schemas.microsoft.com/office/powerpoint/2010/main" val="7066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8749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rgbClr val="002060"/>
                </a:solidFill>
              </a:rPr>
              <a:t>Сухие: </a:t>
            </a:r>
            <a:r>
              <a:rPr lang="ru-RU" dirty="0" err="1" smtClean="0">
                <a:solidFill>
                  <a:srgbClr val="002060"/>
                </a:solidFill>
              </a:rPr>
              <a:t>коробочковидные</a:t>
            </a:r>
            <a:r>
              <a:rPr lang="ru-RU" dirty="0" smtClean="0">
                <a:solidFill>
                  <a:srgbClr val="002060"/>
                </a:solidFill>
              </a:rPr>
              <a:t>, многосемянные</a:t>
            </a:r>
            <a:endParaRPr lang="ru-RU" dirty="0"/>
          </a:p>
        </p:txBody>
      </p:sp>
      <p:sp>
        <p:nvSpPr>
          <p:cNvPr id="34818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4400"/>
              <a:t>Стручочек</a:t>
            </a:r>
          </a:p>
        </p:txBody>
      </p:sp>
      <p:pic>
        <p:nvPicPr>
          <p:cNvPr id="10243" name="Picture 3" descr="C:\Documents and Settings\Пользователь\Рабочий стол\плоды\стручочек2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1143000"/>
            <a:ext cx="4429125" cy="57150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fitoapteka.com/cache/imagick_1dd2d92554c36d94d41734a9ae66fe7d9635a5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500314"/>
            <a:ext cx="2867025" cy="4357687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024314" y="6072188"/>
            <a:ext cx="2428875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ярутка</a:t>
            </a:r>
          </a:p>
        </p:txBody>
      </p:sp>
    </p:spTree>
    <p:extLst>
      <p:ext uri="{BB962C8B-B14F-4D97-AF65-F5344CB8AC3E}">
        <p14:creationId xmlns:p14="http://schemas.microsoft.com/office/powerpoint/2010/main" val="37506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</a:t>
            </a:r>
            <a:r>
              <a:rPr lang="ru-RU" dirty="0" err="1" smtClean="0">
                <a:solidFill>
                  <a:schemeClr val="tx1"/>
                </a:solidFill>
              </a:rPr>
              <a:t>коробочковидные</a:t>
            </a:r>
            <a:r>
              <a:rPr lang="ru-RU" dirty="0" smtClean="0">
                <a:solidFill>
                  <a:schemeClr val="tx1"/>
                </a:solidFill>
              </a:rPr>
              <a:t>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842" name="Содержимое 2"/>
          <p:cNvSpPr>
            <a:spLocks noGrp="1"/>
          </p:cNvSpPr>
          <p:nvPr>
            <p:ph idx="1"/>
          </p:nvPr>
        </p:nvSpPr>
        <p:spPr>
          <a:xfrm>
            <a:off x="1619147" y="1847313"/>
            <a:ext cx="3532956" cy="1083699"/>
          </a:xfrm>
        </p:spPr>
        <p:txBody>
          <a:bodyPr/>
          <a:lstStyle/>
          <a:p>
            <a:pPr eaLnBrk="1" hangingPunct="1"/>
            <a:r>
              <a:rPr lang="ru-RU" altLang="ru-RU" sz="4400" dirty="0"/>
              <a:t>Коробочка</a:t>
            </a:r>
          </a:p>
        </p:txBody>
      </p:sp>
      <p:pic>
        <p:nvPicPr>
          <p:cNvPr id="9218" name="Picture 2" descr="C:\Documents and Settings\Пользователь\Рабочий стол\плоды\мак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 b="13339"/>
          <a:stretch>
            <a:fillRect/>
          </a:stretch>
        </p:blipFill>
        <p:spPr bwMode="auto">
          <a:xfrm>
            <a:off x="6238876" y="1633538"/>
            <a:ext cx="4429125" cy="522446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972551" y="1454407"/>
            <a:ext cx="1928812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мак</a:t>
            </a:r>
          </a:p>
        </p:txBody>
      </p:sp>
      <p:pic>
        <p:nvPicPr>
          <p:cNvPr id="68610" name="Picture 2" descr="http://smak.ua/store/public/Novosti_statii/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60838"/>
            <a:ext cx="4643438" cy="2697162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716" y="148815"/>
            <a:ext cx="10515600" cy="12375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solidFill>
                  <a:schemeClr val="tx1"/>
                </a:solidFill>
              </a:rPr>
              <a:t>Сухие: </a:t>
            </a:r>
            <a:r>
              <a:rPr lang="ru-RU" dirty="0" err="1" smtClean="0">
                <a:solidFill>
                  <a:schemeClr val="tx1"/>
                </a:solidFill>
              </a:rPr>
              <a:t>коробочковидные</a:t>
            </a:r>
            <a:r>
              <a:rPr lang="ru-RU" dirty="0" smtClean="0">
                <a:solidFill>
                  <a:schemeClr val="tx1"/>
                </a:solidFill>
              </a:rPr>
              <a:t>, многосемянные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6866" name="Содержимое 2"/>
          <p:cNvSpPr>
            <a:spLocks noGrp="1"/>
          </p:cNvSpPr>
          <p:nvPr>
            <p:ph idx="1"/>
          </p:nvPr>
        </p:nvSpPr>
        <p:spPr>
          <a:xfrm>
            <a:off x="1825625" y="1285875"/>
            <a:ext cx="8504238" cy="4813300"/>
          </a:xfrm>
        </p:spPr>
        <p:txBody>
          <a:bodyPr/>
          <a:lstStyle/>
          <a:p>
            <a:pPr eaLnBrk="1" hangingPunct="1"/>
            <a:r>
              <a:rPr lang="ru-RU" altLang="ru-RU" sz="4400"/>
              <a:t>Коробочка</a:t>
            </a:r>
          </a:p>
        </p:txBody>
      </p:sp>
      <p:pic>
        <p:nvPicPr>
          <p:cNvPr id="9219" name="Picture 3" descr="C:\Documents and Settings\Пользователь\Рабочий стол\плоды\дурман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214439"/>
            <a:ext cx="4000500" cy="4784725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Documents and Settings\Пользователь\Рабочий стол\плоды\дурманм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77" y="2097958"/>
            <a:ext cx="5072063" cy="4533900"/>
          </a:xfrm>
          <a:prstGeom prst="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8920164" y="5579705"/>
            <a:ext cx="2357437" cy="785812"/>
          </a:xfrm>
          <a:prstGeom prst="rect">
            <a:avLst/>
          </a:prstGeom>
          <a:solidFill>
            <a:schemeClr val="bg2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chemeClr val="tx1"/>
                </a:solidFill>
              </a:rPr>
              <a:t>дурман</a:t>
            </a:r>
          </a:p>
        </p:txBody>
      </p:sp>
    </p:spTree>
    <p:extLst>
      <p:ext uri="{BB962C8B-B14F-4D97-AF65-F5344CB8AC3E}">
        <p14:creationId xmlns:p14="http://schemas.microsoft.com/office/powerpoint/2010/main" val="95644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839416" y="2531176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Питание (вода, минеральные соли);</a:t>
            </a:r>
            <a:endParaRPr lang="ru-RU" altLang="ru-RU" sz="3200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Закрепление в грунте;</a:t>
            </a:r>
            <a:endParaRPr lang="ru-RU" altLang="ru-RU" sz="3200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Синтез и запас веществ;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Образование микоризы;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ru-RU" altLang="ru-RU" sz="32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Вегетативное размножение</a:t>
            </a:r>
            <a:endParaRPr lang="ru-RU" altLang="ru-RU" sz="3200" b="1" u="sng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1992313" y="476251"/>
            <a:ext cx="82296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Функции корня</a:t>
            </a:r>
            <a:endParaRPr lang="ru-RU" altLang="ru-RU" sz="4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itvev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02" y="2143116"/>
            <a:ext cx="3000396" cy="4000528"/>
          </a:xfrm>
          <a:prstGeom prst="rect">
            <a:avLst/>
          </a:prstGeom>
        </p:spPr>
      </p:pic>
      <p:pic>
        <p:nvPicPr>
          <p:cNvPr id="5" name="Рисунок 4" descr="zern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58" y="3929067"/>
            <a:ext cx="2496318" cy="1590677"/>
          </a:xfrm>
          <a:prstGeom prst="rect">
            <a:avLst/>
          </a:prstGeom>
        </p:spPr>
      </p:pic>
      <p:pic>
        <p:nvPicPr>
          <p:cNvPr id="6" name="Рисунок 5" descr="peredoz_b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50" y="4000505"/>
            <a:ext cx="2489162" cy="1647825"/>
          </a:xfrm>
          <a:prstGeom prst="rect">
            <a:avLst/>
          </a:prstGeom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1703512" y="188640"/>
            <a:ext cx="8964488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b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Минеральное питание – поглощение растением минеральных солей, их последующее передвижение и усвоение</a:t>
            </a:r>
          </a:p>
        </p:txBody>
      </p:sp>
    </p:spTree>
    <p:extLst>
      <p:ext uri="{BB962C8B-B14F-4D97-AF65-F5344CB8AC3E}">
        <p14:creationId xmlns:p14="http://schemas.microsoft.com/office/powerpoint/2010/main" val="30028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557</Words>
  <Application>Microsoft Office PowerPoint</Application>
  <PresentationFormat>Широкоэкранный</PresentationFormat>
  <Paragraphs>179</Paragraphs>
  <Slides>77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4" baseType="lpstr">
      <vt:lpstr>Arial</vt:lpstr>
      <vt:lpstr>Calibri</vt:lpstr>
      <vt:lpstr>Calibri Light</vt:lpstr>
      <vt:lpstr>Quattrocento Sans</vt:lpstr>
      <vt:lpstr>Segoe UI</vt:lpstr>
      <vt:lpstr>Wingdings 3</vt:lpstr>
      <vt:lpstr>Тема Office</vt:lpstr>
      <vt:lpstr>Корень – Цветок - Плод</vt:lpstr>
      <vt:lpstr>Презентация PowerPoint</vt:lpstr>
      <vt:lpstr>1. Корневой чехлик</vt:lpstr>
      <vt:lpstr>2. Зона деления</vt:lpstr>
      <vt:lpstr>3.  Зона роста (растяжения)</vt:lpstr>
      <vt:lpstr>4. Зона всасывания</vt:lpstr>
      <vt:lpstr>5. Зона проведения</vt:lpstr>
      <vt:lpstr>Презентация PowerPoint</vt:lpstr>
      <vt:lpstr>Презентация PowerPoint</vt:lpstr>
      <vt:lpstr> Какие бывают корни?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Внутреннее строение корня</vt:lpstr>
      <vt:lpstr>Презентация PowerPoint</vt:lpstr>
      <vt:lpstr>Презентация PowerPoint</vt:lpstr>
      <vt:lpstr>Метаморфозы (видоизменения) корней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Мангры. Прилив и отлив</vt:lpstr>
      <vt:lpstr>Презентация PowerPoint</vt:lpstr>
      <vt:lpstr>Презентация PowerPoint</vt:lpstr>
      <vt:lpstr>Презентация PowerPoint</vt:lpstr>
      <vt:lpstr>Функция – поглощение воды в своеобразных условиях.</vt:lpstr>
      <vt:lpstr>Презентация PowerPoint</vt:lpstr>
      <vt:lpstr>Презентация PowerPoint</vt:lpstr>
      <vt:lpstr>Корни-присоски</vt:lpstr>
      <vt:lpstr>Корни-прищепки</vt:lpstr>
      <vt:lpstr>Покрытосеменные (цветковые)  растения</vt:lpstr>
      <vt:lpstr>Ок. 300 000 видов;</vt:lpstr>
      <vt:lpstr> Цветок — орган полового  размножения (генеративный орган) цветковыx растений  </vt:lpstr>
      <vt:lpstr>Презентация PowerPoint</vt:lpstr>
      <vt:lpstr>Пестик — структура, содержащая семязачатки</vt:lpstr>
      <vt:lpstr>Происхождение плодолистиков пестика</vt:lpstr>
      <vt:lpstr>Плод — структура, внутри которой из семязачатков образуются семена</vt:lpstr>
      <vt:lpstr>Презентация PowerPoint</vt:lpstr>
      <vt:lpstr>Редукция женского гаметофита</vt:lpstr>
      <vt:lpstr>Презентация PowerPoint</vt:lpstr>
      <vt:lpstr>Презентация PowerPoint</vt:lpstr>
      <vt:lpstr>Плоды</vt:lpstr>
      <vt:lpstr>Строение плода</vt:lpstr>
      <vt:lpstr>Презентация PowerPoint</vt:lpstr>
      <vt:lpstr>Сочные: костянковидные, односемянные</vt:lpstr>
      <vt:lpstr>Сочные: костянковидные, односемянные</vt:lpstr>
      <vt:lpstr>Сочные: костянковидные, односемянные</vt:lpstr>
      <vt:lpstr>Сочные: костянковидные, многосемянные</vt:lpstr>
      <vt:lpstr>Сочные: ягодовидные, односемянные</vt:lpstr>
      <vt:lpstr>Сочные: ягодовидные, многосемянные</vt:lpstr>
      <vt:lpstr>Сочные: ягодовидные, многосемянные</vt:lpstr>
      <vt:lpstr>Сочные: ягодовидные, многосемянные</vt:lpstr>
      <vt:lpstr>Сочные: ягодовидные, многосемянные</vt:lpstr>
      <vt:lpstr>Сочные: ягодовидные, многосемянные</vt:lpstr>
      <vt:lpstr>Сочные: ягодовидные, многосемянные</vt:lpstr>
      <vt:lpstr>Сочные: ягодовидные, многосемянные</vt:lpstr>
      <vt:lpstr>Сухие: ореховидные, односемянные</vt:lpstr>
      <vt:lpstr>Сухие: ореховидные, односемянные</vt:lpstr>
      <vt:lpstr>Сухие: ореховидные, односемянные</vt:lpstr>
      <vt:lpstr>Сухие: ореховидные, односемянные</vt:lpstr>
      <vt:lpstr>Сухие: ореховидные, односемянные</vt:lpstr>
      <vt:lpstr>Сухие: ореховидные, односемянные</vt:lpstr>
      <vt:lpstr>Сухие: ореховидные, односемянные</vt:lpstr>
      <vt:lpstr>Сухие: коробочковидные, многосемянные</vt:lpstr>
      <vt:lpstr>Сухие: коробочковидные, многосемянные</vt:lpstr>
      <vt:lpstr>Сухие: коробочковидные, многосемянные</vt:lpstr>
      <vt:lpstr>Сухие: коробочковидные, многосемянные</vt:lpstr>
      <vt:lpstr>Сухие: коробочковидные, многосемянные</vt:lpstr>
    </vt:vector>
  </TitlesOfParts>
  <Company>School57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Корень – Цветок - Плод</dc:title>
  <dc:creator>Чернов Тимур Александрович</dc:creator>
  <cp:lastModifiedBy>Чернов Тимур Александрович</cp:lastModifiedBy>
  <cp:revision>9</cp:revision>
  <dcterms:created xsi:type="dcterms:W3CDTF">2022-12-08T09:24:39Z</dcterms:created>
  <dcterms:modified xsi:type="dcterms:W3CDTF">2022-12-08T13:54:52Z</dcterms:modified>
</cp:coreProperties>
</file>